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7"/>
  </p:notesMasterIdLst>
  <p:handoutMasterIdLst>
    <p:handoutMasterId r:id="rId18"/>
  </p:handoutMasterIdLst>
  <p:sldIdLst>
    <p:sldId id="259" r:id="rId7"/>
    <p:sldId id="261" r:id="rId8"/>
    <p:sldId id="267" r:id="rId9"/>
    <p:sldId id="272" r:id="rId10"/>
    <p:sldId id="271" r:id="rId11"/>
    <p:sldId id="268" r:id="rId12"/>
    <p:sldId id="269" r:id="rId13"/>
    <p:sldId id="270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3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12/06/2023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12/06/2023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411232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92944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>
            <a:extLst>
              <a:ext uri="{FF2B5EF4-FFF2-40B4-BE49-F238E27FC236}">
                <a16:creationId xmlns:a16="http://schemas.microsoft.com/office/drawing/2014/main" id="{F6B4DBBC-5EB6-2837-1D59-55CCBD9ABBF1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6000" dirty="0"/>
              <a:t>Creating your first</a:t>
            </a:r>
            <a:br>
              <a:rPr lang="en-US" sz="6000" dirty="0"/>
            </a:br>
            <a:r>
              <a:rPr lang="en-US" sz="6000" dirty="0"/>
              <a:t>PowerShell module in C#</a:t>
            </a:r>
            <a:endParaRPr lang="en-GB" sz="6000" dirty="0"/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FA1C37E8-9247-6442-F5A3-8381DF5B1A98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Emanuel Palm &amp; Justin </a:t>
            </a:r>
            <a:r>
              <a:rPr lang="fr-FR" b="1" i="1" dirty="0" err="1"/>
              <a:t>Grote</a:t>
            </a:r>
            <a:endParaRPr lang="en-GB" b="1" i="1" dirty="0"/>
          </a:p>
        </p:txBody>
      </p:sp>
      <p:cxnSp>
        <p:nvCxnSpPr>
          <p:cNvPr id="10" name="Connecteur droit 5">
            <a:extLst>
              <a:ext uri="{FF2B5EF4-FFF2-40B4-BE49-F238E27FC236}">
                <a16:creationId xmlns:a16="http://schemas.microsoft.com/office/drawing/2014/main" id="{70454449-D6A1-7832-2ECB-AC89F9D26F16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Emanuel &amp; Justin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like PowerShell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1074" y="552009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Image 6">
            <a:extLst>
              <a:ext uri="{FF2B5EF4-FFF2-40B4-BE49-F238E27FC236}">
                <a16:creationId xmlns:a16="http://schemas.microsoft.com/office/drawing/2014/main" id="{EF7CE15C-4597-D4E9-014C-AF95DB879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33393" y="552008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Intro to C# module development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Follow along </a:t>
            </a:r>
            <a:r>
              <a:rPr lang="en-US" dirty="0"/>
              <a:t>💻</a:t>
            </a:r>
            <a:endParaRPr lang="en-GB" dirty="0"/>
          </a:p>
          <a:p>
            <a:pPr lvl="1"/>
            <a:r>
              <a:rPr lang="en-GB" dirty="0"/>
              <a:t>Anatomy of a C# project</a:t>
            </a:r>
          </a:p>
          <a:p>
            <a:pPr lvl="1"/>
            <a:r>
              <a:rPr lang="en-GB" dirty="0"/>
              <a:t>dotnet build, publish &amp; more</a:t>
            </a:r>
          </a:p>
          <a:p>
            <a:pPr lvl="1"/>
            <a:r>
              <a:rPr lang="en-GB" dirty="0"/>
              <a:t>Lots of code and examples!</a:t>
            </a:r>
          </a:p>
          <a:p>
            <a:r>
              <a:rPr lang="en-GB" dirty="0"/>
              <a:t>Summary</a:t>
            </a:r>
          </a:p>
          <a:p>
            <a:r>
              <a:rPr lang="en-GB" dirty="0"/>
              <a:t>Q&amp;A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618E124-CD8C-A741-E9B3-0FE90425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38156" y="2495947"/>
            <a:ext cx="3010694" cy="301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93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ssemblies">
            <a:extLst>
              <a:ext uri="{FF2B5EF4-FFF2-40B4-BE49-F238E27FC236}">
                <a16:creationId xmlns:a16="http://schemas.microsoft.com/office/drawing/2014/main" id="{1B11B639-A250-9449-C021-FDF08376601F}"/>
              </a:ext>
            </a:extLst>
          </p:cNvPr>
          <p:cNvSpPr txBox="1">
            <a:spLocks/>
          </p:cNvSpPr>
          <p:nvPr/>
        </p:nvSpPr>
        <p:spPr>
          <a:xfrm>
            <a:off x="1" y="2358131"/>
            <a:ext cx="12191999" cy="2141738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11200" dirty="0">
                <a:solidFill>
                  <a:srgbClr val="3B2B46"/>
                </a:solidFill>
              </a:rPr>
              <a:t>WHY</a:t>
            </a:r>
            <a:endParaRPr lang="en-GB" sz="11200" b="0" dirty="0">
              <a:solidFill>
                <a:srgbClr val="3B2B46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398589A-8463-824D-B3B7-6AA109491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9905"/>
            <a:ext cx="11003280" cy="42768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Leverage the .NET ecosystem</a:t>
            </a:r>
          </a:p>
          <a:p>
            <a:pPr lvl="1"/>
            <a:r>
              <a:rPr lang="en-US" dirty="0"/>
              <a:t>NuGet packages and closed-source SDKs</a:t>
            </a:r>
          </a:p>
          <a:p>
            <a:endParaRPr lang="en-US" dirty="0"/>
          </a:p>
          <a:p>
            <a:r>
              <a:rPr lang="en-US" dirty="0"/>
              <a:t>Implement extensible APIs in a more robust way</a:t>
            </a:r>
          </a:p>
          <a:p>
            <a:endParaRPr lang="en-US" dirty="0"/>
          </a:p>
          <a:p>
            <a:r>
              <a:rPr lang="en-US" dirty="0"/>
              <a:t>.NET features that aren’t in PowerShell</a:t>
            </a:r>
          </a:p>
          <a:p>
            <a:pPr lvl="1"/>
            <a:r>
              <a:rPr lang="en-US" dirty="0"/>
              <a:t>Type safety</a:t>
            </a:r>
          </a:p>
          <a:p>
            <a:pPr lvl="1"/>
            <a:r>
              <a:rPr lang="en-US" dirty="0"/>
              <a:t>Generic methods</a:t>
            </a:r>
          </a:p>
          <a:p>
            <a:pPr lvl="1"/>
            <a:r>
              <a:rPr lang="en-US" dirty="0"/>
              <a:t>Interfaces</a:t>
            </a:r>
          </a:p>
          <a:p>
            <a:pPr lvl="1"/>
            <a:r>
              <a:rPr lang="en-US" dirty="0"/>
              <a:t>…</a:t>
            </a:r>
          </a:p>
          <a:p>
            <a:endParaRPr lang="en-US" dirty="0"/>
          </a:p>
          <a:p>
            <a:endParaRPr lang="en-US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81360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57" presetClass="path" presetSubtype="0" accel="25000" decel="2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0023 C 0 -0.29005 -0.10052 -0.40023 -0.18203 -0.40023 L -0.36406 -0.40023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03" y="-20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Useful</a:t>
            </a:r>
            <a:r>
              <a:rPr lang="fr-FR" dirty="0"/>
              <a:t> Scenarios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Interacting with APIs that have an SDK available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r>
              <a:rPr lang="en-GB" dirty="0"/>
              <a:t>Not reinventing the wheel</a:t>
            </a:r>
          </a:p>
        </p:txBody>
      </p:sp>
    </p:spTree>
    <p:extLst>
      <p:ext uri="{BB962C8B-B14F-4D97-AF65-F5344CB8AC3E}">
        <p14:creationId xmlns:p14="http://schemas.microsoft.com/office/powerpoint/2010/main" val="68167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 few C# or </a:t>
            </a:r>
            <a:r>
              <a:rPr lang="fr-FR" dirty="0" err="1"/>
              <a:t>hybrid</a:t>
            </a:r>
            <a:r>
              <a:rPr lang="fr-FR" dirty="0"/>
              <a:t> modules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Pester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Mortar</a:t>
            </a:r>
          </a:p>
          <a:p>
            <a:r>
              <a:rPr lang="en-GB" dirty="0" err="1"/>
              <a:t>PoshAnywhere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 err="1"/>
              <a:t>AzBobbyTables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 err="1"/>
              <a:t>PSBicep</a:t>
            </a:r>
            <a:endParaRPr lang="en-GB" dirty="0"/>
          </a:p>
          <a:p>
            <a:r>
              <a:rPr lang="en-GB" dirty="0" err="1"/>
              <a:t>PrtgAPI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Most of Microsoft’s official modules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More modules than you expect</a:t>
            </a:r>
          </a:p>
        </p:txBody>
      </p:sp>
    </p:spTree>
    <p:extLst>
      <p:ext uri="{BB962C8B-B14F-4D97-AF65-F5344CB8AC3E}">
        <p14:creationId xmlns:p14="http://schemas.microsoft.com/office/powerpoint/2010/main" val="5225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Tooling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PowerShell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.NET SDK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Code Editor</a:t>
            </a:r>
          </a:p>
          <a:p>
            <a:pPr lvl="1"/>
            <a:r>
              <a:rPr lang="en-GB" dirty="0"/>
              <a:t>Visual Studio Code</a:t>
            </a:r>
          </a:p>
          <a:p>
            <a:pPr lvl="1"/>
            <a:r>
              <a:rPr lang="en-GB" dirty="0"/>
              <a:t>Visual Studio</a:t>
            </a:r>
          </a:p>
          <a:p>
            <a:pPr lvl="1"/>
            <a:r>
              <a:rPr lang="en-GB" dirty="0" err="1"/>
              <a:t>Jetbrains</a:t>
            </a:r>
            <a:r>
              <a:rPr lang="en-GB" dirty="0"/>
              <a:t> Rider</a:t>
            </a:r>
          </a:p>
          <a:p>
            <a:pPr lvl="1"/>
            <a:r>
              <a:rPr lang="en-GB" dirty="0"/>
              <a:t>Any C# editor</a:t>
            </a:r>
          </a:p>
          <a:p>
            <a:pPr lvl="1"/>
            <a:r>
              <a:rPr lang="en-GB" dirty="0"/>
              <a:t>Notepad (please don’t use notepad)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900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Follow along!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 dirty="0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181" y="1332421"/>
            <a:ext cx="5324072" cy="43963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customXml/itemProps3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162</Words>
  <Application>Microsoft Office PowerPoint</Application>
  <PresentationFormat>Widescreen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Agenda</vt:lpstr>
      <vt:lpstr>PowerPoint Presentation</vt:lpstr>
      <vt:lpstr>Useful Scenarios</vt:lpstr>
      <vt:lpstr>A few C# or hybrid modules</vt:lpstr>
      <vt:lpstr>Tooling</vt:lpstr>
      <vt:lpstr>Follow along!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Emanuel Palm</cp:lastModifiedBy>
  <cp:revision>25</cp:revision>
  <dcterms:created xsi:type="dcterms:W3CDTF">2022-05-02T14:38:43Z</dcterms:created>
  <dcterms:modified xsi:type="dcterms:W3CDTF">2023-06-12T10:51:10Z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